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9" r:id="rId3"/>
    <p:sldId id="350" r:id="rId4"/>
    <p:sldId id="351" r:id="rId5"/>
    <p:sldId id="352" r:id="rId6"/>
    <p:sldId id="335" r:id="rId7"/>
    <p:sldId id="315" r:id="rId8"/>
    <p:sldId id="341" r:id="rId9"/>
    <p:sldId id="342" r:id="rId10"/>
    <p:sldId id="343" r:id="rId11"/>
    <p:sldId id="336" r:id="rId12"/>
    <p:sldId id="319" r:id="rId13"/>
    <p:sldId id="337" r:id="rId14"/>
    <p:sldId id="338" r:id="rId15"/>
    <p:sldId id="340" r:id="rId16"/>
    <p:sldId id="334" r:id="rId17"/>
    <p:sldId id="329" r:id="rId18"/>
    <p:sldId id="324" r:id="rId19"/>
    <p:sldId id="349" r:id="rId20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omi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C7F"/>
    <a:srgbClr val="7B9BA8"/>
    <a:srgbClr val="AD4736"/>
    <a:srgbClr val="88A6B2"/>
    <a:srgbClr val="BDCFD6"/>
    <a:srgbClr val="485996"/>
    <a:srgbClr val="44548E"/>
    <a:srgbClr val="415087"/>
    <a:srgbClr val="475793"/>
    <a:srgbClr val="FE0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65" autoAdjust="0"/>
    <p:restoredTop sz="94660"/>
  </p:normalViewPr>
  <p:slideViewPr>
    <p:cSldViewPr snapToGrid="0" showGuides="1">
      <p:cViewPr varScale="1">
        <p:scale>
          <a:sx n="128" d="100"/>
          <a:sy n="128" d="100"/>
        </p:scale>
        <p:origin x="528" y="184"/>
      </p:cViewPr>
      <p:guideLst>
        <p:guide orient="horz" pos="107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20352-F607-4F8E-809D-833EBAE2E09A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6F8EE-E38A-48D7-BEFC-9B1374181D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7C16C-A39E-450B-B46E-67D303F4A923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1413F-81BB-4F89-B293-338762CA0B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595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954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28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460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246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41413F-81BB-4F89-B293-338762CA0B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409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235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269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062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494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596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1413F-81BB-4F89-B293-338762CA0B8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58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0e5e7519c250b677c7bc9911c59b2d5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8E28-DAB4-45EF-B2C5-0B8F200147E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11F8-F211-4B82-A9D9-5320E02ED6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8E28-DAB4-45EF-B2C5-0B8F200147E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11F8-F211-4B82-A9D9-5320E02ED6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8E28-DAB4-45EF-B2C5-0B8F200147E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11F8-F211-4B82-A9D9-5320E02ED6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8E28-DAB4-45EF-B2C5-0B8F200147E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11F8-F211-4B82-A9D9-5320E02ED6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8E28-DAB4-45EF-B2C5-0B8F200147E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11F8-F211-4B82-A9D9-5320E02ED6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F8E28-DAB4-45EF-B2C5-0B8F200147E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E11F8-F211-4B82-A9D9-5320E02ED6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F8E28-DAB4-45EF-B2C5-0B8F200147EE}" type="datetimeFigureOut">
              <a:rPr lang="zh-CN" altLang="en-US" smtClean="0"/>
              <a:t>2021/3/17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E11F8-F211-4B82-A9D9-5320E02ED6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31"/>
          <a:stretch>
            <a:fillRect/>
          </a:stretch>
        </p:blipFill>
        <p:spPr>
          <a:xfrm>
            <a:off x="6896193" y="372922"/>
            <a:ext cx="5438274" cy="6148250"/>
          </a:xfrm>
          <a:prstGeom prst="rect">
            <a:avLst/>
          </a:prstGeom>
        </p:spPr>
      </p:pic>
      <p:sp>
        <p:nvSpPr>
          <p:cNvPr id="11" name="副标题 2"/>
          <p:cNvSpPr txBox="1"/>
          <p:nvPr/>
        </p:nvSpPr>
        <p:spPr bwMode="auto">
          <a:xfrm>
            <a:off x="1422276" y="3470883"/>
            <a:ext cx="4411061" cy="96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rtlCol="0" anchor="t" anchorCtr="0" compatLnSpc="1">
            <a:noAutofit/>
          </a:bodyPr>
          <a:lstStyle>
            <a:lvl1pPr marL="0" indent="0" algn="l" defTabSz="685800" rtl="0" fontAlgn="base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48599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金华市宾虹高级中学高二</a:t>
            </a:r>
            <a:r>
              <a:rPr kumimoji="0" lang="en-US" altLang="zh-CN" sz="2000" b="1" i="0" u="none" strike="noStrike" kern="1200" cap="all" spc="0" normalizeH="0" baseline="0" noProof="0" dirty="0">
                <a:ln>
                  <a:noFill/>
                </a:ln>
                <a:solidFill>
                  <a:srgbClr val="48599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kumimoji="0" lang="zh-CN" alt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48599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班</a:t>
            </a:r>
            <a:endParaRPr kumimoji="0" lang="en-US" altLang="zh-CN" sz="2000" b="1" i="0" u="none" strike="noStrike" kern="1200" cap="all" spc="0" normalizeH="0" baseline="0" noProof="0" dirty="0">
              <a:ln>
                <a:noFill/>
              </a:ln>
              <a:solidFill>
                <a:srgbClr val="48599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en-US" altLang="zh-CN" sz="2000" b="1" dirty="0">
                <a:solidFill>
                  <a:srgbClr val="4859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b="1" dirty="0">
                <a:solidFill>
                  <a:srgbClr val="4859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抵制餐桌上的浪费</a:t>
            </a:r>
            <a:r>
              <a:rPr lang="en-US" altLang="zh-CN" sz="2000" b="1" dirty="0">
                <a:solidFill>
                  <a:srgbClr val="4859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0" lang="zh-CN" alt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48599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主题班会</a:t>
            </a:r>
          </a:p>
        </p:txBody>
      </p:sp>
      <p:sp>
        <p:nvSpPr>
          <p:cNvPr id="13" name="副标题 2"/>
          <p:cNvSpPr txBox="1"/>
          <p:nvPr/>
        </p:nvSpPr>
        <p:spPr bwMode="auto">
          <a:xfrm>
            <a:off x="1734031" y="4449080"/>
            <a:ext cx="3787553" cy="49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rtlCol="0" anchor="t" anchorCtr="0" compatLnSpc="1">
            <a:noAutofit/>
          </a:bodyPr>
          <a:lstStyle>
            <a:lvl1pPr marL="0" indent="0" algn="l" defTabSz="685800" rtl="0" fontAlgn="base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all" spc="0" normalizeH="0" baseline="0" noProof="0" dirty="0">
                <a:ln>
                  <a:noFill/>
                </a:ln>
                <a:solidFill>
                  <a:srgbClr val="48599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主题班会时间</a:t>
            </a:r>
            <a:r>
              <a:rPr kumimoji="0" lang="zh-CN" alt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48599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sz="1400" b="1" dirty="0">
                <a:solidFill>
                  <a:srgbClr val="4859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</a:t>
            </a:r>
            <a:r>
              <a:rPr lang="en-US" altLang="zh-CN" sz="1400" b="1" dirty="0">
                <a:solidFill>
                  <a:srgbClr val="4859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sz="1400" b="1" dirty="0">
                <a:solidFill>
                  <a:srgbClr val="4859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.0</a:t>
            </a:r>
            <a:r>
              <a:rPr lang="en-US" altLang="zh-CN" sz="1400" b="1" dirty="0">
                <a:solidFill>
                  <a:srgbClr val="4859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sz="1400" b="1" dirty="0">
                <a:solidFill>
                  <a:srgbClr val="4859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.1</a:t>
            </a:r>
            <a:r>
              <a:rPr lang="en-US" altLang="zh-CN" sz="1400" b="1" dirty="0">
                <a:solidFill>
                  <a:srgbClr val="4859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kumimoji="0" lang="en-US" b="1" i="0" u="none" strike="noStrike" kern="1200" cap="all" spc="0" normalizeH="0" baseline="0" noProof="0" dirty="0">
              <a:ln>
                <a:noFill/>
              </a:ln>
              <a:solidFill>
                <a:srgbClr val="48599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阿鲲-午后的恬与甜-[The Sunshine of Afternoon, Peace And Sweet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671" y="-1133919"/>
            <a:ext cx="609600" cy="609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447" y="1729019"/>
            <a:ext cx="7608467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文本, 图标&#10;&#10;描述已自动生成">
            <a:extLst>
              <a:ext uri="{FF2B5EF4-FFF2-40B4-BE49-F238E27FC236}">
                <a16:creationId xmlns:a16="http://schemas.microsoft.com/office/drawing/2014/main" id="{151CB84F-F51F-C948-A22C-96F987504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41"/>
            <a:ext cx="12192000" cy="662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65" y="836612"/>
            <a:ext cx="5066111" cy="3349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941389" y="4818063"/>
            <a:ext cx="4827587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zh-CN" altLang="en-US" sz="2400" b="1" dirty="0">
                <a:solidFill>
                  <a:srgbClr val="3E4C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</a:t>
            </a:r>
            <a:r>
              <a:rPr lang="en-US" altLang="zh-CN" sz="2400" b="1" dirty="0">
                <a:solidFill>
                  <a:srgbClr val="3E4C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b="1" dirty="0">
                <a:solidFill>
                  <a:srgbClr val="3E4C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秒就有</a:t>
            </a:r>
            <a:r>
              <a:rPr lang="en-US" altLang="zh-CN" sz="2400" b="1" dirty="0">
                <a:solidFill>
                  <a:srgbClr val="3E4C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solidFill>
                  <a:srgbClr val="3E4C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名儿童因饥饿而死亡！</a:t>
            </a:r>
            <a:endParaRPr lang="en-US" altLang="zh-CN" sz="2400" b="1" dirty="0">
              <a:solidFill>
                <a:srgbClr val="3E4C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2" descr="http://pic13.nipic.com/20110410/859389_191621904000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7"/>
          <a:stretch>
            <a:fillRect/>
          </a:stretch>
        </p:blipFill>
        <p:spPr bwMode="auto">
          <a:xfrm>
            <a:off x="6096000" y="2479248"/>
            <a:ext cx="5494735" cy="289402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6623683" y="2377811"/>
            <a:ext cx="5121915" cy="315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全世界</a:t>
            </a:r>
            <a:endParaRPr lang="en-US" altLang="zh-CN" sz="4000" b="1" dirty="0">
              <a:solidFill>
                <a:schemeClr val="tx1">
                  <a:lumMod val="85000"/>
                  <a:lumOff val="15000"/>
                </a:schemeClr>
              </a:solidFill>
              <a:latin typeface="汉仪综艺体简"/>
              <a:ea typeface="汉仪综艺体简"/>
              <a:cs typeface="汉仪综艺体简"/>
            </a:endParaRPr>
          </a:p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饥饿人口超过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10</a:t>
            </a: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亿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！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汉仪综艺体简"/>
              <a:ea typeface="汉仪综艺体简"/>
              <a:cs typeface="汉仪综艺体简"/>
            </a:endParaRPr>
          </a:p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每年因饥饿死亡的人数达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1000</a:t>
            </a: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万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，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汉仪综艺体简"/>
              <a:ea typeface="汉仪综艺体简"/>
              <a:cs typeface="汉仪综艺体简"/>
            </a:endParaRPr>
          </a:p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每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6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秒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就有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1</a:t>
            </a: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名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儿童因饥饿而死亡！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汉仪综艺体简"/>
              <a:ea typeface="汉仪综艺体简"/>
              <a:cs typeface="汉仪综艺体简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689297" y="2428178"/>
            <a:ext cx="6153150" cy="305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中国</a:t>
            </a:r>
            <a:endParaRPr lang="en-US" altLang="zh-CN" sz="4000" b="1" dirty="0">
              <a:solidFill>
                <a:schemeClr val="tx1">
                  <a:lumMod val="85000"/>
                  <a:lumOff val="15000"/>
                </a:schemeClr>
              </a:solidFill>
              <a:latin typeface="汉仪综艺体简"/>
              <a:ea typeface="汉仪综艺体简"/>
              <a:cs typeface="汉仪综艺体简"/>
            </a:endParaRPr>
          </a:p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每年浪费食物总量折合粮食约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５００亿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公斤，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汉仪综艺体简"/>
              <a:ea typeface="汉仪综艺体简"/>
              <a:cs typeface="汉仪综艺体简"/>
            </a:endParaRPr>
          </a:p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接近全国粮食总产量的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10</a:t>
            </a: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分之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1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汉仪综艺体简"/>
              <a:ea typeface="汉仪综艺体简"/>
              <a:cs typeface="汉仪综艺体简"/>
            </a:endParaRPr>
          </a:p>
          <a:p>
            <a:pPr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每年最少倒掉约</a:t>
            </a: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２亿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汉仪综艺体简"/>
                <a:ea typeface="汉仪综艺体简"/>
                <a:cs typeface="汉仪综艺体简"/>
              </a:rPr>
              <a:t>人一年的食物或口粮。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 rot="1755126">
            <a:off x="8639505" y="2049564"/>
            <a:ext cx="2509380" cy="1106488"/>
          </a:xfrm>
          <a:prstGeom prst="rect">
            <a:avLst/>
          </a:prstGeom>
          <a:noFill/>
          <a:ln w="9525">
            <a:solidFill>
              <a:srgbClr val="88A6B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2400" b="1" dirty="0">
                <a:solidFill>
                  <a:srgbClr val="3E4C7F"/>
                </a:solidFill>
                <a:latin typeface="汉仪综艺体简"/>
                <a:ea typeface="汉仪综艺体简"/>
                <a:cs typeface="汉仪综艺体简"/>
              </a:rPr>
              <a:t>饥饿仍是人类的</a:t>
            </a:r>
            <a:endParaRPr lang="en-US" altLang="zh-CN" sz="2400" b="1" dirty="0">
              <a:solidFill>
                <a:srgbClr val="3E4C7F"/>
              </a:solidFill>
              <a:latin typeface="汉仪综艺体简"/>
              <a:ea typeface="汉仪综艺体简"/>
              <a:cs typeface="汉仪综艺体简"/>
            </a:endParaRPr>
          </a:p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4200" b="1" dirty="0">
                <a:solidFill>
                  <a:srgbClr val="3E4C7F"/>
                </a:solidFill>
                <a:latin typeface="汉仪综艺体简"/>
                <a:ea typeface="汉仪综艺体简"/>
                <a:cs typeface="汉仪综艺体简"/>
              </a:rPr>
              <a:t>头号杀手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78" b="13253"/>
          <a:stretch>
            <a:fillRect/>
          </a:stretch>
        </p:blipFill>
        <p:spPr>
          <a:xfrm>
            <a:off x="2336560" y="0"/>
            <a:ext cx="7518879" cy="1733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3438862" y="866672"/>
            <a:ext cx="5314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4000" b="1">
                <a:solidFill>
                  <a:srgbClr val="3E4C7F"/>
                </a:solidFill>
                <a:latin typeface="微软雅黑" panose="020B0503020204020204" pitchFamily="34" charset="-122"/>
              </a:rPr>
              <a:t>我们校园内的浪费现象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7" y="2435518"/>
            <a:ext cx="3699581" cy="2685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952" y="2437498"/>
            <a:ext cx="3699581" cy="2683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r="8778"/>
          <a:stretch>
            <a:fillRect/>
          </a:stretch>
        </p:blipFill>
        <p:spPr bwMode="auto">
          <a:xfrm>
            <a:off x="8321432" y="2435518"/>
            <a:ext cx="3576425" cy="2683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矩形 10"/>
          <p:cNvSpPr/>
          <p:nvPr/>
        </p:nvSpPr>
        <p:spPr>
          <a:xfrm>
            <a:off x="-86063" y="5417390"/>
            <a:ext cx="12278063" cy="45719"/>
          </a:xfrm>
          <a:prstGeom prst="rect">
            <a:avLst/>
          </a:prstGeom>
          <a:solidFill>
            <a:srgbClr val="7B9BA8"/>
          </a:solidFill>
          <a:ln w="25400" cap="flat" cmpd="sng" algn="ctr">
            <a:noFill/>
            <a:prstDash val="solid"/>
          </a:ln>
          <a:effectLst/>
        </p:spPr>
        <p:txBody>
          <a:bodyPr lIns="65021" tIns="32510" rIns="65021" bIns="32510"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10" y="2091843"/>
            <a:ext cx="12278063" cy="45719"/>
          </a:xfrm>
          <a:prstGeom prst="rect">
            <a:avLst/>
          </a:prstGeom>
          <a:solidFill>
            <a:srgbClr val="7B9BA8"/>
          </a:solidFill>
          <a:ln w="25400" cap="flat" cmpd="sng" algn="ctr">
            <a:noFill/>
            <a:prstDash val="solid"/>
          </a:ln>
          <a:effectLst/>
        </p:spPr>
        <p:txBody>
          <a:bodyPr lIns="65021" tIns="32510" rIns="65021" bIns="32510" rtlCol="0" anchor="ctr"/>
          <a:lstStyle/>
          <a:p>
            <a:pPr algn="ctr"/>
            <a:endParaRPr lang="zh-CN" altLang="en-US" kern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41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33" y="438150"/>
            <a:ext cx="3524812" cy="2286000"/>
          </a:xfrm>
          <a:prstGeom prst="rect">
            <a:avLst/>
          </a:prstGeom>
        </p:spPr>
      </p:pic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4624389" y="1057930"/>
            <a:ext cx="19800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2800" b="1" dirty="0">
                <a:solidFill>
                  <a:srgbClr val="3E4C7F"/>
                </a:solidFill>
                <a:latin typeface="微软雅黑" panose="020B0503020204020204" pitchFamily="34" charset="-122"/>
              </a:rPr>
              <a:t>请你算一算</a:t>
            </a:r>
          </a:p>
        </p:txBody>
      </p:sp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2281238" y="2536544"/>
            <a:ext cx="8386762" cy="369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        500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克大米能烧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5-6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碗米饭，每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10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粒米大约重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克，每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100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克米大约烧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碗饭。也就是说大约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1000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个同学，每天每人节约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颗米，就能烧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碗米饭。全校近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1000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人，一天就能节约（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      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）碗米饭。我国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13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亿人口，每人每天节约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颗米，可以做（                 ）碗米饭！按一天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顿，每顿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碗米饭计算，大约可以够（               ）人吃！我们学校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1000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人，可以吃（              ）天，约（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         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）年！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881813" y="3913540"/>
            <a:ext cx="647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2800" b="1" dirty="0">
                <a:solidFill>
                  <a:srgbClr val="3E4C7F"/>
                </a:solidFill>
                <a:ea typeface="宋体" panose="02010600030101010101" pitchFamily="2" charset="-122"/>
              </a:rPr>
              <a:t>1</a:t>
            </a:r>
            <a:endParaRPr lang="zh-CN" altLang="en-US" sz="2800" b="1" dirty="0">
              <a:solidFill>
                <a:srgbClr val="3E4C7F"/>
              </a:solidFill>
              <a:ea typeface="宋体" panose="02010600030101010101" pitchFamily="2" charset="-122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5972175" y="4468652"/>
            <a:ext cx="2000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2800" b="1" dirty="0">
                <a:solidFill>
                  <a:srgbClr val="3E4C7F"/>
                </a:solidFill>
                <a:ea typeface="宋体" panose="02010600030101010101" pitchFamily="2" charset="-122"/>
              </a:rPr>
              <a:t>130</a:t>
            </a:r>
            <a:r>
              <a:rPr lang="zh-CN" altLang="en-US" sz="2800" b="1" dirty="0">
                <a:solidFill>
                  <a:srgbClr val="3E4C7F"/>
                </a:solidFill>
                <a:ea typeface="宋体" panose="02010600030101010101" pitchFamily="2" charset="-122"/>
              </a:rPr>
              <a:t>万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488781" y="5087391"/>
            <a:ext cx="1571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2800" b="1" dirty="0">
                <a:solidFill>
                  <a:srgbClr val="3E4C7F"/>
                </a:solidFill>
                <a:ea typeface="宋体" panose="02010600030101010101" pitchFamily="2" charset="-122"/>
              </a:rPr>
              <a:t>43</a:t>
            </a:r>
            <a:r>
              <a:rPr lang="zh-CN" altLang="en-US" sz="2800" b="1" dirty="0">
                <a:solidFill>
                  <a:srgbClr val="3E4C7F"/>
                </a:solidFill>
                <a:ea typeface="宋体" panose="02010600030101010101" pitchFamily="2" charset="-122"/>
              </a:rPr>
              <a:t>万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2771778" y="5773694"/>
            <a:ext cx="1785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2800" b="1" dirty="0">
                <a:solidFill>
                  <a:srgbClr val="3E4C7F"/>
                </a:solidFill>
                <a:ea typeface="宋体" panose="02010600030101010101" pitchFamily="2" charset="-122"/>
              </a:rPr>
              <a:t>430</a:t>
            </a:r>
            <a:endParaRPr lang="zh-CN" altLang="en-US" sz="2800" b="1" dirty="0">
              <a:solidFill>
                <a:srgbClr val="3E4C7F"/>
              </a:solidFill>
              <a:ea typeface="宋体" panose="02010600030101010101" pitchFamily="2" charset="-122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881563" y="5773694"/>
            <a:ext cx="1214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2800" b="1" dirty="0">
                <a:solidFill>
                  <a:srgbClr val="3E4C7F"/>
                </a:solidFill>
                <a:ea typeface="宋体" panose="02010600030101010101" pitchFamily="2" charset="-122"/>
              </a:rPr>
              <a:t>1.5</a:t>
            </a:r>
            <a:endParaRPr lang="zh-CN" altLang="en-US" sz="2800" b="1" dirty="0">
              <a:solidFill>
                <a:srgbClr val="3E4C7F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43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8" t="21496" b="34098"/>
          <a:stretch>
            <a:fillRect/>
          </a:stretch>
        </p:blipFill>
        <p:spPr>
          <a:xfrm>
            <a:off x="0" y="1741488"/>
            <a:ext cx="7300556" cy="3630612"/>
          </a:xfrm>
          <a:prstGeom prst="rect">
            <a:avLst/>
          </a:prstGeom>
        </p:spPr>
      </p:pic>
      <p:sp>
        <p:nvSpPr>
          <p:cNvPr id="4" name="TextBox 69"/>
          <p:cNvSpPr txBox="1"/>
          <p:nvPr/>
        </p:nvSpPr>
        <p:spPr>
          <a:xfrm>
            <a:off x="7474775" y="1334716"/>
            <a:ext cx="2769989" cy="52387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一粥一饭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,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当思来处不易；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半丝半缕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,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恒念物力维艰。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2800" b="1" dirty="0">
                <a:solidFill>
                  <a:srgbClr val="3E4C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   明</a:t>
            </a:r>
            <a:r>
              <a:rPr lang="en-US" altLang="zh-CN" sz="2800" b="1" dirty="0">
                <a:solidFill>
                  <a:srgbClr val="3E4C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·</a:t>
            </a:r>
            <a:r>
              <a:rPr lang="zh-CN" altLang="en-US" sz="2800" b="1" dirty="0">
                <a:solidFill>
                  <a:srgbClr val="3E4C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朱柏庐</a:t>
            </a:r>
            <a:r>
              <a:rPr lang="en-US" altLang="zh-CN" sz="2800" b="1" dirty="0">
                <a:solidFill>
                  <a:srgbClr val="3E4C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《</a:t>
            </a:r>
            <a:r>
              <a:rPr lang="zh-CN" altLang="en-US" sz="2800" b="1" dirty="0">
                <a:solidFill>
                  <a:srgbClr val="3E4C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夫子治家格言</a:t>
            </a:r>
            <a:r>
              <a:rPr lang="en-US" altLang="zh-CN" sz="2800" b="1" dirty="0">
                <a:solidFill>
                  <a:srgbClr val="3E4C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》 </a:t>
            </a:r>
          </a:p>
        </p:txBody>
      </p:sp>
    </p:spTree>
    <p:extLst>
      <p:ext uri="{BB962C8B-B14F-4D97-AF65-F5344CB8AC3E}">
        <p14:creationId xmlns:p14="http://schemas.microsoft.com/office/powerpoint/2010/main" val="225364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30"/>
          <a:stretch>
            <a:fillRect/>
          </a:stretch>
        </p:blipFill>
        <p:spPr>
          <a:xfrm>
            <a:off x="2856569" y="-239699"/>
            <a:ext cx="6478862" cy="75287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52555" r="68335" b="4330"/>
          <a:stretch>
            <a:fillRect/>
          </a:stretch>
        </p:blipFill>
        <p:spPr>
          <a:xfrm>
            <a:off x="1814318" y="4061314"/>
            <a:ext cx="1903128" cy="24131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7" t="30554" b="47000"/>
          <a:stretch>
            <a:fillRect/>
          </a:stretch>
        </p:blipFill>
        <p:spPr>
          <a:xfrm>
            <a:off x="9253666" y="963167"/>
            <a:ext cx="2938334" cy="16865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954" y="1700213"/>
            <a:ext cx="4932091" cy="4432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595242" y="685950"/>
            <a:ext cx="3039615" cy="74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3E4C7F"/>
                </a:solidFill>
                <a:latin typeface="微软雅黑" panose="020B0503020204020204" pitchFamily="34" charset="-122"/>
              </a:rPr>
              <a:t>我 们 怎 样 做 </a:t>
            </a:r>
            <a:r>
              <a:rPr lang="en-US" altLang="zh-CN" sz="3200" b="1" dirty="0">
                <a:solidFill>
                  <a:srgbClr val="3E4C7F"/>
                </a:solidFill>
                <a:latin typeface="微软雅黑" panose="020B0503020204020204" pitchFamily="34" charset="-122"/>
              </a:rPr>
              <a:t>?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3230879"/>
            <a:ext cx="12190194" cy="2560305"/>
          </a:xfrm>
          <a:prstGeom prst="rect">
            <a:avLst/>
          </a:prstGeom>
          <a:solidFill>
            <a:srgbClr val="7B9BA8">
              <a:alpha val="8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24" b="5411"/>
          <a:stretch>
            <a:fillRect/>
          </a:stretch>
        </p:blipFill>
        <p:spPr bwMode="auto">
          <a:xfrm>
            <a:off x="1114169" y="2148848"/>
            <a:ext cx="4281173" cy="256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806996" y="3429000"/>
            <a:ext cx="6162044" cy="155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200" dirty="0"/>
              <a:t>在学校吃午饭的时候怎样？</a:t>
            </a:r>
            <a:endParaRPr lang="en-US" altLang="zh-CN" sz="2200" dirty="0"/>
          </a:p>
          <a:p>
            <a:r>
              <a:rPr lang="zh-CN" altLang="en-US" sz="2200" dirty="0"/>
              <a:t>在家中吃饭时怎样做？</a:t>
            </a:r>
          </a:p>
          <a:p>
            <a:r>
              <a:rPr lang="zh-CN" altLang="en-US" sz="2200" dirty="0"/>
              <a:t>和家人一起外出就餐时怎样做？</a:t>
            </a:r>
            <a:endParaRPr lang="en-US" altLang="zh-CN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288727" y="284014"/>
            <a:ext cx="1614545" cy="74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E4C7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/>
              <a:t>倡     议</a:t>
            </a: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2812246" y="1028000"/>
            <a:ext cx="6832086" cy="49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342900" indent="-342900"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珍惜粮食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,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适量定餐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,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避免剩餐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,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减少浪费；</a:t>
            </a:r>
          </a:p>
          <a:p>
            <a:pPr marL="342900" indent="-342900"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不攀比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,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以节约为荣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,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浪费为耻；</a:t>
            </a:r>
          </a:p>
          <a:p>
            <a:pPr marL="342900" indent="-342900"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吃饭时吃多少盛多少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,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不扔剩饭剩菜；</a:t>
            </a:r>
          </a:p>
          <a:p>
            <a:pPr marL="342900" indent="-342900"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看到浪费现象勇敢地起来制止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,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尽力减少浪费；</a:t>
            </a:r>
          </a:p>
          <a:p>
            <a:pPr marL="342900" indent="-342900"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做节约宣传员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,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向家人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,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亲戚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,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朋友宣传浪费的可怕后果；</a:t>
            </a:r>
          </a:p>
          <a:p>
            <a:pPr marL="342900" indent="-342900"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不偏食，不挑食；</a:t>
            </a:r>
          </a:p>
          <a:p>
            <a:pPr marL="342900" indent="-342900"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到饭店吃饭时，点饭点菜不浪费，若有剩余的要带回家；</a:t>
            </a:r>
          </a:p>
          <a:p>
            <a:pPr marL="342900" indent="-342900" defTabSz="45720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积极监督身边的亲人和朋友，及时制止浪费粮食的现象。</a:t>
            </a:r>
          </a:p>
        </p:txBody>
      </p:sp>
      <p:pic>
        <p:nvPicPr>
          <p:cNvPr id="4" name="Picture 4" descr="20130227142153733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1" y="5044138"/>
            <a:ext cx="2743269" cy="1651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989" y="1700213"/>
            <a:ext cx="2551032" cy="1914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:\360data\重要数据\桌面\拳头 [转换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082" y="3162300"/>
            <a:ext cx="25717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2405348" y="1717060"/>
            <a:ext cx="3570287" cy="1108075"/>
          </a:xfrm>
          <a:prstGeom prst="rect">
            <a:avLst/>
          </a:prstGeom>
          <a:noFill/>
          <a:ln w="9525">
            <a:solidFill>
              <a:srgbClr val="88A6B2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4400" dirty="0">
                <a:solidFill>
                  <a:srgbClr val="3E4C7F"/>
                </a:solidFill>
                <a:latin typeface="微软雅黑" panose="020B0503020204020204" pitchFamily="34" charset="-122"/>
              </a:rPr>
              <a:t>吃</a:t>
            </a:r>
            <a:r>
              <a:rPr lang="zh-CN" altLang="en-US" sz="6600" b="1" dirty="0">
                <a:solidFill>
                  <a:srgbClr val="3E4C7F"/>
                </a:solidFill>
                <a:latin typeface="微软雅黑" panose="020B0503020204020204" pitchFamily="34" charset="-122"/>
              </a:rPr>
              <a:t>光盘</a:t>
            </a:r>
            <a:r>
              <a:rPr lang="zh-CN" altLang="en-US" sz="4400" dirty="0">
                <a:solidFill>
                  <a:srgbClr val="3E4C7F"/>
                </a:solidFill>
                <a:latin typeface="微软雅黑" panose="020B0503020204020204" pitchFamily="34" charset="-122"/>
              </a:rPr>
              <a:t>中餐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6096000" y="5252260"/>
            <a:ext cx="4643437" cy="0"/>
          </a:xfrm>
          <a:prstGeom prst="line">
            <a:avLst/>
          </a:prstGeom>
          <a:ln>
            <a:solidFill>
              <a:srgbClr val="88A6B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5"/>
          <p:cNvSpPr txBox="1">
            <a:spLocks noChangeArrowheads="1"/>
          </p:cNvSpPr>
          <p:nvPr/>
        </p:nvSpPr>
        <p:spPr bwMode="auto">
          <a:xfrm rot="562512">
            <a:off x="6947705" y="1269206"/>
            <a:ext cx="32766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12000" b="1" dirty="0">
                <a:solidFill>
                  <a:srgbClr val="3E4C7F"/>
                </a:solidFill>
                <a:latin typeface="汉仪综艺体简"/>
                <a:ea typeface="汉仪综艺体简"/>
                <a:cs typeface="汉仪综艺体简"/>
              </a:rPr>
              <a:t>抵制</a:t>
            </a:r>
            <a:endParaRPr lang="en-US" altLang="zh-CN" sz="12000" b="1" dirty="0">
              <a:solidFill>
                <a:srgbClr val="3E4C7F"/>
              </a:solidFill>
              <a:latin typeface="汉仪综艺体简"/>
              <a:ea typeface="汉仪综艺体简"/>
              <a:cs typeface="汉仪综艺体简"/>
            </a:endParaRPr>
          </a:p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12000" b="1" dirty="0">
                <a:solidFill>
                  <a:srgbClr val="3E4C7F"/>
                </a:solidFill>
                <a:latin typeface="汉仪综艺体简"/>
                <a:ea typeface="汉仪综艺体简"/>
                <a:cs typeface="汉仪综艺体简"/>
              </a:rPr>
              <a:t>浪费</a:t>
            </a:r>
            <a:endParaRPr lang="en-US" altLang="zh-CN" sz="12000" b="1" dirty="0">
              <a:solidFill>
                <a:srgbClr val="3E4C7F"/>
              </a:solidFill>
              <a:latin typeface="汉仪综艺体简"/>
              <a:ea typeface="汉仪综艺体简"/>
              <a:cs typeface="汉仪综艺体简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233455" y="3242467"/>
            <a:ext cx="2357438" cy="1714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7019143" y="3885405"/>
            <a:ext cx="2786062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Believe in Humanity - Jean-Nicolas Beuze (Representative of UNHCR in Yemen) - Awake at Night" descr="I Believe in Humanity - Jean-Nicolas Beuze (Representative of UNHCR in Yemen) - Awake at Night">
            <a:hlinkClick r:id="" action="ppaction://media"/>
            <a:extLst>
              <a:ext uri="{FF2B5EF4-FFF2-40B4-BE49-F238E27FC236}">
                <a16:creationId xmlns:a16="http://schemas.microsoft.com/office/drawing/2014/main" id="{E96BD44A-6173-C84F-A021-8EA7BE8B11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一群人看着桌子上&#10;&#10;低可信度描述已自动生成">
            <a:extLst>
              <a:ext uri="{FF2B5EF4-FFF2-40B4-BE49-F238E27FC236}">
                <a16:creationId xmlns:a16="http://schemas.microsoft.com/office/drawing/2014/main" id="{6D01A656-FCB0-5E42-A5E1-45D553034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" y="1678205"/>
            <a:ext cx="6833362" cy="356801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20955F0-76FD-3F44-A8F2-EF7DB94D45C0}"/>
              </a:ext>
            </a:extLst>
          </p:cNvPr>
          <p:cNvSpPr txBox="1"/>
          <p:nvPr/>
        </p:nvSpPr>
        <p:spPr>
          <a:xfrm>
            <a:off x="1439779" y="276726"/>
            <a:ext cx="93124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/>
              <a:t>难民署驻也门代表让</a:t>
            </a:r>
            <a:r>
              <a:rPr lang="en-US" altLang="zh-CN" sz="4000" b="1" dirty="0"/>
              <a:t>·</a:t>
            </a:r>
            <a:r>
              <a:rPr lang="zh-CN" altLang="en-US" sz="4000" b="1" dirty="0"/>
              <a:t>尼古拉斯</a:t>
            </a:r>
            <a:r>
              <a:rPr lang="en-US" altLang="zh-CN" sz="4000" b="1" dirty="0"/>
              <a:t>·</a:t>
            </a:r>
            <a:r>
              <a:rPr lang="zh-CN" altLang="en-US" sz="4000" b="1" dirty="0"/>
              <a:t>伯兹 </a:t>
            </a:r>
          </a:p>
          <a:p>
            <a:endParaRPr kumimoji="1"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F7A362-1F1B-2C42-83C9-2B2873BA4519}"/>
              </a:ext>
            </a:extLst>
          </p:cNvPr>
          <p:cNvSpPr txBox="1"/>
          <p:nvPr/>
        </p:nvSpPr>
        <p:spPr>
          <a:xfrm>
            <a:off x="7403432" y="1261611"/>
            <a:ext cx="45359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他长期在联合国工作，到过一些世界上最为危险和艰苦的地方，包括刚果民主共和国、叙利亚、苏丹、阿富汗。在北约轰炸利比亚时，他在利比亚。尽管曾经目睹过一些世界上最严重的人道主义危机，当前也门的局势在他的印象中仍然堪称“之最”。  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6204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20955F0-76FD-3F44-A8F2-EF7DB94D45C0}"/>
              </a:ext>
            </a:extLst>
          </p:cNvPr>
          <p:cNvSpPr txBox="1"/>
          <p:nvPr/>
        </p:nvSpPr>
        <p:spPr>
          <a:xfrm>
            <a:off x="749968" y="1010653"/>
            <a:ext cx="1069206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000" dirty="0"/>
              <a:t>曾经有人问我，也门人的希望和梦想是什么。我真的很惊讶，因为我真的无法回答这个问题。 我与我的也门同事们，与流离失所的也门家庭交谈，我知道，他们忙于生存，甚至我们自己的同事都是这样，他们当中有些人梦想着搬走并能够学习，但</a:t>
            </a:r>
            <a:r>
              <a:rPr lang="zh-CN" altLang="en-US" sz="4000" b="1" dirty="0"/>
              <a:t>大多数人只关心今晚如何度过</a:t>
            </a:r>
            <a:r>
              <a:rPr lang="zh-CN" altLang="en-US" sz="4000" dirty="0"/>
              <a:t>。</a:t>
            </a:r>
          </a:p>
          <a:p>
            <a:pPr algn="just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783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08978660-CB84-F042-8A87-D9051BC7C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89" y="0"/>
            <a:ext cx="8636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5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30"/>
          <a:stretch>
            <a:fillRect/>
          </a:stretch>
        </p:blipFill>
        <p:spPr>
          <a:xfrm>
            <a:off x="2856569" y="-239699"/>
            <a:ext cx="6478862" cy="75287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52555" r="68335" b="4330"/>
          <a:stretch>
            <a:fillRect/>
          </a:stretch>
        </p:blipFill>
        <p:spPr>
          <a:xfrm>
            <a:off x="1814318" y="4061314"/>
            <a:ext cx="1903128" cy="24131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7" t="30554" b="47000"/>
          <a:stretch>
            <a:fillRect/>
          </a:stretch>
        </p:blipFill>
        <p:spPr>
          <a:xfrm>
            <a:off x="9253666" y="963167"/>
            <a:ext cx="2938334" cy="16865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446" y="1621473"/>
            <a:ext cx="460287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0"/>
            <a:ext cx="6819900" cy="6819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盘子上的面包&#10;&#10;描述已自动生成">
            <a:extLst>
              <a:ext uri="{FF2B5EF4-FFF2-40B4-BE49-F238E27FC236}">
                <a16:creationId xmlns:a16="http://schemas.microsoft.com/office/drawing/2014/main" id="{EE9FC919-8478-BE45-B922-EC246E47D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87" y="0"/>
            <a:ext cx="8536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9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圆圈&#10;&#10;描述已自动生成">
            <a:extLst>
              <a:ext uri="{FF2B5EF4-FFF2-40B4-BE49-F238E27FC236}">
                <a16:creationId xmlns:a16="http://schemas.microsoft.com/office/drawing/2014/main" id="{7BEFFE04-3778-4F4B-A203-DE57667AC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88" y="0"/>
            <a:ext cx="9035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595</Words>
  <Application>Microsoft Macintosh PowerPoint</Application>
  <PresentationFormat>宽屏</PresentationFormat>
  <Paragraphs>63</Paragraphs>
  <Slides>19</Slides>
  <Notes>19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等线</vt:lpstr>
      <vt:lpstr>等线 Light</vt:lpstr>
      <vt:lpstr>汉仪综艺体简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kromi</dc:creator>
  <cp:lastModifiedBy>Happy</cp:lastModifiedBy>
  <cp:revision>62</cp:revision>
  <dcterms:created xsi:type="dcterms:W3CDTF">2018-11-08T14:03:00Z</dcterms:created>
  <dcterms:modified xsi:type="dcterms:W3CDTF">2021-03-17T05:52:17Z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